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29"/>
  </p:normalViewPr>
  <p:slideViewPr>
    <p:cSldViewPr snapToGrid="0" snapToObjects="1">
      <p:cViewPr varScale="1">
        <p:scale>
          <a:sx n="106" d="100"/>
          <a:sy n="106" d="100"/>
        </p:scale>
        <p:origin x="6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403F30-25CE-A9C7-C34B-0966752AE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99C5405-7E8C-9E02-A3C0-6626692D4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E054639-92B9-F533-406B-32EB89F7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2D61187-7A8B-7E99-49EF-967D8031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DED433-86DB-4836-83FA-7C6A038E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4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2E00D2-AB83-A89E-77DF-2B563191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ED5E514-1398-D318-5433-02BC077F0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543D3B-4415-6FB1-17CA-5EAB0BC3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7DB6F76-9827-A3E8-BB9F-8127F9F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BB1EE4-A5FF-64C3-5FF8-5984CB5A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37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5D3A22D-41ED-662A-00C5-CC71EAEDD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246874C-C461-A426-8424-9D3D41E4A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73FA329-69DA-53E8-D65C-5679FF77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5A25D6E-C9DD-1AF9-0D51-1302BE5B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1654D74-374C-C136-D709-4B857D00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85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BA947D-BA56-F96C-953C-31D9E1B4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8A83CE9-F13D-F80B-59A4-ABFA53A5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F806D52-36EB-5AA8-EB5C-D082AF33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6B790CB-D424-A78E-B3B9-F575C472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3B1E5B3-C5CC-2A9B-CA86-B12EEA6B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3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6F88DB-AEFA-A225-833B-4D1534A5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4721A14-D7D7-20A9-96C7-9DDE6E713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1E94853-DB8D-0B6A-E667-A3A868DC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5F8003F-C2F3-BFF3-ACAC-1925EB21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67D0F7F-0023-87AD-DA13-9E9761EF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4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21EDAA-953E-B614-8FE3-7225D52B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2F31B7-609E-2D8B-88D7-0DBA9631F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D372124-0056-F037-8210-C4ADA43A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87DA8F2-2080-55B8-BFCE-AECC34B4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6A8259F-C998-A627-E45F-D42418FD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FCC8AC3-8F5B-A831-EE44-0CFA7E44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8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358B66-5738-22A0-3EAA-E0F9968A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E788F6B-2DE3-24BD-6B6D-9E098EC71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65ACB39-19F5-8B96-4BAB-FBB599B0B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4B948C4F-D24C-0893-A319-08C2E4C0D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381725B-E744-4781-D095-AE64647EC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D2BA20E-E235-3725-CD53-DBA0F467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0FA80AC-D30C-2055-78FE-F413615E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0A7238A-180B-2E2D-9D86-EFE6A7F6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3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937755-FCAE-2082-D9FE-14F2E7C6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AB4EF48-AF9D-7EC4-8108-E6459FCD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7B65DB9-7621-00AF-D2FF-5C85C4AC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69FFF5C-FC0B-EE31-EF4C-A7D6261D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54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071A480-5659-1870-DFDB-243A4940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ED7911AF-9D3E-CCAE-EF86-4A47F7D7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8166BE9-268E-267C-A364-7558448A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36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15274-7858-B026-6A26-21D5E51D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9F81E7-D782-A1BC-D295-C86F6C377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C485A84-9E2F-BF6E-89BF-1C8A2B6EB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9342114-8EED-1220-584A-86A284D6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4FD7F6A-5F0D-6810-FFC0-06765A2D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B646904-9D78-7D3A-ACF1-2507DC82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9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CE724D-0894-5182-3E94-96CD0DCB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EC67E93-2CDE-689F-3188-7708F97B3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4E53BEB-E3DF-7F79-59AA-4BCA406A3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5DB597E-A6EA-1CE8-D385-68D6CE2E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84CB692-A24B-2F6F-2D05-9598A4F5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C69CFD6-2CE5-C116-D31D-901CEA8E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1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169E00AA-68F7-BE1A-73D5-3B56219D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783607A-5AB6-F82C-CD78-9FB137641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5A4E635-3B64-FB5E-D64C-DCA4E307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85BC-7D21-AA4D-8990-46686E175B31}" type="datetimeFigureOut">
              <a:rPr lang="pt-BR" smtClean="0"/>
              <a:t>17/11/2022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AD5914-09C2-F8EE-80EB-6198C893D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579DE28-B46A-B45E-8F5B-F5294C8EA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3184-C90C-4D49-8996-56539F01BB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4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7BE80D-8C55-298B-48DD-0F0D42185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6551"/>
            <a:ext cx="9144000" cy="2387600"/>
          </a:xfrm>
        </p:spPr>
        <p:txBody>
          <a:bodyPr/>
          <a:lstStyle/>
          <a:p>
            <a:r>
              <a:rPr lang="pt-BR" b="1" dirty="0"/>
              <a:t>LEI ORÇAMENTÁRIA ANUAL (LOA) - 2023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841AC75-2B5C-F232-B79C-BAF587717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81198"/>
            <a:ext cx="9144000" cy="1041680"/>
          </a:xfrm>
        </p:spPr>
        <p:txBody>
          <a:bodyPr/>
          <a:lstStyle/>
          <a:p>
            <a:r>
              <a:rPr lang="pt-BR" dirty="0"/>
              <a:t>AUDIÊNCIA PÚBLICA</a:t>
            </a:r>
          </a:p>
          <a:p>
            <a:r>
              <a:rPr lang="pt-BR" dirty="0"/>
              <a:t>17 de novembro de 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A97DF9-8618-4B7B-838F-6D593379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81315"/>
            <a:ext cx="12191999" cy="217668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9E502063-E854-4D69-978B-F09796A4C694}"/>
              </a:ext>
            </a:extLst>
          </p:cNvPr>
          <p:cNvSpPr txBox="1">
            <a:spLocks/>
          </p:cNvSpPr>
          <p:nvPr/>
        </p:nvSpPr>
        <p:spPr>
          <a:xfrm>
            <a:off x="101600" y="3248373"/>
            <a:ext cx="4457700" cy="1432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Rodrigo Alvarez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Contador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Lucas Santana Bergmann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Assessor de Planejamento 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0824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0FA95A-8051-4E24-ACC7-B0451FBA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FE3480A7-50D4-2F17-445C-616AAE7C73A0}"/>
              </a:ext>
            </a:extLst>
          </p:cNvPr>
          <p:cNvSpPr txBox="1">
            <a:spLocks/>
          </p:cNvSpPr>
          <p:nvPr/>
        </p:nvSpPr>
        <p:spPr>
          <a:xfrm>
            <a:off x="838200" y="1630135"/>
            <a:ext cx="10515600" cy="4498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>
              <a:buFont typeface="+mj-lt"/>
              <a:buAutoNum type="arabicPeriod" startAt="5"/>
            </a:pP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RESERVA ORÇAMENTÁRIA........................................     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$ 874.952,26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rtl="0" fontAlgn="base"/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Emendas Parlamentares    				  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$ 874.952,26 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	(Em cumprimento ao artigo 102-A da Lei Orgânica Municipal está disposta na rubrica orçamentária da Reserva de Contingência o valor de R$874.952,26(setecentos e noventa e cinco mil, quarenta e sete reais e setenta e três centavos) para emendas parlamentares, correspondente à aproximadamente 1,00% da Receita Corrente Liquida Orçada para o Município.)</a:t>
            </a:r>
            <a:endParaRPr lang="pt-BR" sz="19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fontAlgn="base">
              <a:buNone/>
            </a:pPr>
            <a:endParaRPr lang="pt-BR" sz="19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pt-BR" sz="19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19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L .........................................................................      R$109.586.474,30</a:t>
            </a:r>
          </a:p>
          <a:p>
            <a:pPr marL="0" indent="0" algn="l" rtl="0" fontAlgn="base">
              <a:buNone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6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F7A6645-FC7F-4D03-B2AA-B7EE9ED6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2" y="-415968"/>
            <a:ext cx="6576406" cy="727396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B5CB1A57-A582-BB7B-E437-758C7EFCE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2" t="28629" r="6723" b="28088"/>
          <a:stretch/>
        </p:blipFill>
        <p:spPr>
          <a:xfrm>
            <a:off x="2648376" y="431193"/>
            <a:ext cx="6260637" cy="642680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16905" y="81482"/>
            <a:ext cx="472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DESPESAS POR FUNÇÕES DE GOVERNO.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5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84E0A0-CE9E-4232-B607-C651DD12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9E4B8A4C-6596-4F33-862B-F9CEC3B2B66B}"/>
              </a:ext>
            </a:extLst>
          </p:cNvPr>
          <p:cNvSpPr txBox="1">
            <a:spLocks/>
          </p:cNvSpPr>
          <p:nvPr/>
        </p:nvSpPr>
        <p:spPr>
          <a:xfrm>
            <a:off x="1654175" y="1295400"/>
            <a:ext cx="8883650" cy="5219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sz="2000" dirty="0"/>
              <a:t>Pavimentação Poliédrica – Rua Maromba </a:t>
            </a:r>
            <a:r>
              <a:rPr lang="pt-BR" sz="2000" b="1" dirty="0"/>
              <a:t>(LICITANDO)</a:t>
            </a:r>
            <a:endParaRPr lang="pt-BR" sz="2000" dirty="0"/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Veículo 0km para idosos com necessidades especiais - </a:t>
            </a:r>
            <a:r>
              <a:rPr lang="pt-BR" sz="2000" b="1" dirty="0"/>
              <a:t>OK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Veículo 0km – Pinhal Chato - </a:t>
            </a:r>
            <a:r>
              <a:rPr lang="pt-BR" sz="2000" b="1" dirty="0"/>
              <a:t>OK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Pavimentação Poliédrica – Rua Joao Paulo (Bairro São Francisco) - </a:t>
            </a:r>
            <a:r>
              <a:rPr lang="pt-BR" sz="2000" b="1" dirty="0"/>
              <a:t>(LICITANDO)</a:t>
            </a:r>
            <a:endParaRPr lang="pt-BR" sz="2000" dirty="0"/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Pavimentação Poliédrica – Bairro dos Pereiras</a:t>
            </a:r>
            <a:r>
              <a:rPr lang="pt-BR" sz="2000" b="1" dirty="0"/>
              <a:t> (LICITANDO)</a:t>
            </a:r>
            <a:endParaRPr lang="pt-BR" sz="2000" dirty="0"/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Pavimentação Poliédrica – Rua Travessa São Miguel </a:t>
            </a:r>
            <a:r>
              <a:rPr lang="pt-BR" sz="2000" b="1" dirty="0"/>
              <a:t>(LICITANDO)</a:t>
            </a:r>
            <a:endParaRPr lang="pt-BR" sz="2000" dirty="0"/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Pavimentação Poliédrica – Rua Ana </a:t>
            </a:r>
            <a:r>
              <a:rPr lang="pt-BR" sz="2000" dirty="0" err="1"/>
              <a:t>Heil</a:t>
            </a:r>
            <a:r>
              <a:rPr lang="pt-BR" sz="2000" dirty="0"/>
              <a:t> </a:t>
            </a:r>
            <a:r>
              <a:rPr lang="pt-BR" sz="2000" b="1" dirty="0"/>
              <a:t>(LICITANDO)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Veículo 0km – Pinhal Preto - </a:t>
            </a:r>
            <a:r>
              <a:rPr lang="pt-BR" sz="2000" b="1" dirty="0"/>
              <a:t>OK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Veículo 0km – Barra Bonita - </a:t>
            </a:r>
            <a:r>
              <a:rPr lang="pt-BR" sz="2000" b="1" dirty="0"/>
              <a:t>OK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Veículo 0km – Paineiras e Vau - </a:t>
            </a:r>
            <a:r>
              <a:rPr lang="pt-BR" sz="2000" b="1" dirty="0"/>
              <a:t>OK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Continuação Pista de Cooper </a:t>
            </a:r>
            <a:r>
              <a:rPr lang="pt-BR" sz="2000" b="1" dirty="0"/>
              <a:t>(LICITANDO)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Pavimentação Poliédrica – Rua Lourival Cordeiro - </a:t>
            </a:r>
            <a:r>
              <a:rPr lang="pt-BR" sz="2000" b="1" dirty="0"/>
              <a:t>(LICITANDO)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Veículo 0km – Ambulatório de Saúde Mental -</a:t>
            </a:r>
            <a:r>
              <a:rPr lang="pt-BR" sz="2000" b="1" dirty="0"/>
              <a:t> OK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B5BCB5B4-BAEA-4DDB-9400-0F38AF892F15}"/>
              </a:ext>
            </a:extLst>
          </p:cNvPr>
          <p:cNvSpPr txBox="1">
            <a:spLocks/>
          </p:cNvSpPr>
          <p:nvPr/>
        </p:nvSpPr>
        <p:spPr>
          <a:xfrm>
            <a:off x="3654285" y="728435"/>
            <a:ext cx="4635500" cy="56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 fontAlgn="base">
              <a:buNone/>
            </a:pPr>
            <a:r>
              <a:rPr lang="pt-BR" b="1" dirty="0"/>
              <a:t>EMENDAS IMPOSITIVAS 2021</a:t>
            </a:r>
          </a:p>
        </p:txBody>
      </p:sp>
    </p:spTree>
    <p:extLst>
      <p:ext uri="{BB962C8B-B14F-4D97-AF65-F5344CB8AC3E}">
        <p14:creationId xmlns:p14="http://schemas.microsoft.com/office/powerpoint/2010/main" val="35629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E62EA7C-22B3-416D-8995-EB822B17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3651"/>
            <a:ext cx="12192000" cy="10343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64336A7F-9F00-44B8-8531-B9AF2E390F48}"/>
              </a:ext>
            </a:extLst>
          </p:cNvPr>
          <p:cNvSpPr txBox="1">
            <a:spLocks/>
          </p:cNvSpPr>
          <p:nvPr/>
        </p:nvSpPr>
        <p:spPr>
          <a:xfrm>
            <a:off x="4000500" y="2633435"/>
            <a:ext cx="4191000" cy="795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buNone/>
            </a:pPr>
            <a:r>
              <a:rPr lang="pt-BR" sz="5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r>
              <a:rPr lang="pt-BR" sz="5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7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8E48511-57C2-4068-B8DD-86D32F4C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FE1EF24-FCD1-1D4F-7550-3075A9E0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8" y="1186543"/>
            <a:ext cx="10787744" cy="448491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atendimento as disposições constitucionais, apresentamos o projeto de Lei Orçamentária Anual (LOA),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onde estima e fixa a Receita e Despesa para o exercício financeiro de 2023.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A Proposta Orçamentária, teve na sua elaboração observada às normas técnicas e princípios legais que regulam a matéria, conforme pode se observar nas peças componentes do presente diploma legal. (Lei. nº 4320/64, Portaria nº 42/1999, Portaria Interministerial nº 163/2001).</a:t>
            </a:r>
          </a:p>
        </p:txBody>
      </p:sp>
    </p:spTree>
    <p:extLst>
      <p:ext uri="{BB962C8B-B14F-4D97-AF65-F5344CB8AC3E}">
        <p14:creationId xmlns:p14="http://schemas.microsoft.com/office/powerpoint/2010/main" val="9611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F2B65A6-F53B-44FB-AE92-4E0D2578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99EB46-93BC-5E45-F2A9-19AD656B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43" y="2055812"/>
            <a:ext cx="10961914" cy="274637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Procedendo-se a análise das peças componentes de Despesa, observa-se que o presente Orçamento, na sua elaboração, </a:t>
            </a:r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observou os preceitos estabelecidos na LDO - Lei de Diretrizes Orçamentária para o exercício de 2023 Lei nº 1262/2022. Além de estar alinhado 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Plano Plurianual (PPA) – 2022-2025 e o Plano de Governo da Gestão.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3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9BC46D-6760-46D2-9899-FA15577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9D47E37B-1A34-96EB-25BB-B7EFD5A2B8E6}"/>
              </a:ext>
            </a:extLst>
          </p:cNvPr>
          <p:cNvSpPr txBox="1">
            <a:spLocks/>
          </p:cNvSpPr>
          <p:nvPr/>
        </p:nvSpPr>
        <p:spPr>
          <a:xfrm>
            <a:off x="615043" y="2055812"/>
            <a:ext cx="10961914" cy="274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Orçamento Geral do Município de Reserva, estima a receita bruta em </a:t>
            </a:r>
            <a:r>
              <a:rPr lang="pt-BR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$ 109.586.474,20 (cento e nove milhões, quinhentos e oitenta e seis mil, quatrocentos e setenta e quatro reais e vinte centavos)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fixa a despesa em igual importância.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2DE41D0-EE64-4E3C-AF4B-CC5FFEB5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91D5BC4-B20B-C2C3-D6AD-FCB78A46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229"/>
            <a:ext cx="10515600" cy="621574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A Receita se constitui pela arrecadação de Receitas Tributárias, de Contribuições, Patrimoniais, de Serviços e Outras Receitas Correntes e, através das Transferências Correntes, oriundas da participação na arrecadação dos impostos federais e estaduais e de outras transferências da União e do Estado, e as Receitas de Capital, na forma da legislação vigente, e de acordo com as seguintes estimativas:</a:t>
            </a:r>
          </a:p>
          <a:p>
            <a:pPr marL="0" indent="0" algn="just" rtl="0" fontAlgn="base">
              <a:lnSpc>
                <a:spcPct val="170000"/>
              </a:lnSpc>
              <a:buNone/>
            </a:pPr>
            <a:r>
              <a:rPr lang="pt-BR" sz="3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3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RECEITAS CORRENTES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                            </a:t>
            </a:r>
            <a:r>
              <a:rPr lang="pt-BR" sz="3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 97.993.315,85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algn="just" rtl="0" fontAlgn="base">
              <a:lnSpc>
                <a:spcPct val="170000"/>
              </a:lnSpc>
            </a:pPr>
            <a:r>
              <a:rPr lang="pt-BR" sz="3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Impostos,Taxas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Contribuição de Melhoria            </a:t>
            </a:r>
            <a:r>
              <a:rPr lang="pt-BR" sz="3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 8.498.953,32 </a:t>
            </a:r>
          </a:p>
          <a:p>
            <a:pPr algn="just" rtl="0" fontAlgn="base">
              <a:lnSpc>
                <a:spcPct val="170000"/>
              </a:lnSpc>
            </a:pP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Contribuições                                                           </a:t>
            </a:r>
            <a:r>
              <a:rPr lang="pt-BR" sz="3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 5.083.075,25 </a:t>
            </a:r>
          </a:p>
          <a:p>
            <a:pPr algn="just" rtl="0" fontAlgn="base">
              <a:lnSpc>
                <a:spcPct val="170000"/>
              </a:lnSpc>
            </a:pP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Receita Patrimonial                                                  </a:t>
            </a:r>
            <a:r>
              <a:rPr lang="pt-BR" sz="3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 7.734.349,86 </a:t>
            </a:r>
          </a:p>
          <a:p>
            <a:pPr algn="just" rtl="0" fontAlgn="base">
              <a:lnSpc>
                <a:spcPct val="170000"/>
              </a:lnSpc>
            </a:pP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Receita de Serviços                                                 </a:t>
            </a:r>
            <a:r>
              <a:rPr lang="pt-BR" sz="3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      73.972,17 </a:t>
            </a:r>
          </a:p>
          <a:p>
            <a:pPr algn="just" rtl="0" fontAlgn="base">
              <a:lnSpc>
                <a:spcPct val="170000"/>
              </a:lnSpc>
            </a:pP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Transferências Correntes                                         </a:t>
            </a:r>
            <a:r>
              <a:rPr lang="pt-BR" sz="3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 76.431.072,33 </a:t>
            </a:r>
          </a:p>
          <a:p>
            <a:pPr algn="just" rtl="0" fontAlgn="base">
              <a:lnSpc>
                <a:spcPct val="170000"/>
              </a:lnSpc>
            </a:pP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Outras Receitas Correntes                                       </a:t>
            </a:r>
            <a:r>
              <a:rPr lang="pt-BR" sz="3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    171.892,92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4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508111D-2D7D-494D-8ACD-982B1E6B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AF571A7-087B-5A6E-7C9C-7F62A3E79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algn="l" rtl="0" fontAlgn="base"/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RECEITAS DE CAPITAL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                  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   50.000,00    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Alienação de Ativos                                      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    50.000,00 </a:t>
            </a:r>
          </a:p>
          <a:p>
            <a:pPr marL="0" indent="0" algn="l" rtl="0" fontAlgn="base">
              <a:buNone/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RECEITAS CORRENTES INTRAORÇAMENTÁRIAS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 11.543.158,45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/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Contribuições                                                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 6.171.645,01 </a:t>
            </a:r>
          </a:p>
          <a:p>
            <a:pPr algn="l" rtl="0" fontAlgn="base"/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Outras Receitas Correntes                            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    5.371.513,44 </a:t>
            </a:r>
            <a:endParaRPr lang="pt-BR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pt-BR" sz="19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pt-BR" sz="19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..............................................................</a:t>
            </a:r>
            <a:r>
              <a:rPr lang="pt-BR" sz="19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$ 109.586.474,30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5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C6C4C2-A83B-47C3-9372-0F50613A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57BEFE5B-BD80-87D9-80C5-27DBD5368E1A}"/>
              </a:ext>
            </a:extLst>
          </p:cNvPr>
          <p:cNvSpPr txBox="1">
            <a:spLocks/>
          </p:cNvSpPr>
          <p:nvPr/>
        </p:nvSpPr>
        <p:spPr>
          <a:xfrm>
            <a:off x="838200" y="1230086"/>
            <a:ext cx="10515600" cy="43978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Despesa será realizada de acordo com as discriminações constantes dos demonstrativos que integram esta lei, os quais apresentam seu detalhamento por Órgão, Unidades Orçamentárias e Categorias Econômicas, conforme o seguinte desdobramento: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 fontAlgn="base">
              <a:lnSpc>
                <a:spcPct val="150000"/>
              </a:lnSpc>
              <a:buNone/>
            </a:pP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1.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ORGÃO LEGISLATIVO             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$ 3.447.000,00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l" rtl="0" fontAlgn="base">
              <a:lnSpc>
                <a:spcPct val="150000"/>
              </a:lnSpc>
              <a:buNone/>
            </a:pP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Legislativo Municipal                        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$ 3.447.000,00 </a:t>
            </a:r>
          </a:p>
          <a:p>
            <a:pPr marL="0" indent="0" algn="ju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7B5FCC-85BB-4EDB-BFC5-99C023CFF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82EBE8D8-5ECA-D269-304D-06B62123E6FE}"/>
              </a:ext>
            </a:extLst>
          </p:cNvPr>
          <p:cNvSpPr txBox="1">
            <a:spLocks/>
          </p:cNvSpPr>
          <p:nvPr/>
        </p:nvSpPr>
        <p:spPr>
          <a:xfrm>
            <a:off x="838200" y="680357"/>
            <a:ext cx="10515600" cy="5497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>
              <a:lnSpc>
                <a:spcPct val="150000"/>
              </a:lnSpc>
            </a:pP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ORGÃO EXECUTIVO ..................................................... 		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$ 82.443.434,04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Gabinete do Prefeito                                                                		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 1.491.170,13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 de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Administ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 Finanças      			     		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 3.631.940.81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 de Agricultura, Desenvolvimento Econômico, Turismo e Meio Ambiente                                                                                  									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 3.700.109,84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 de Educação, Cultura, Esporte e Lazer                 		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$ 26.708.587,46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 de Obras, Transporte, Serviços Públicos e Habitação                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$ 10.476.196,58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 de Saúde     						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$ 22.670.733,62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 de Assistência Social.     					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 4.810.985,16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Encargos Especiais     							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   8.953.713,44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58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EE54B4-E0A3-40E0-95CC-07B12052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0" y="-23650"/>
            <a:ext cx="6293130" cy="6960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xmlns="" id="{71D963A5-4A87-46C0-6B6D-97F413168807}"/>
              </a:ext>
            </a:extLst>
          </p:cNvPr>
          <p:cNvSpPr txBox="1">
            <a:spLocks/>
          </p:cNvSpPr>
          <p:nvPr/>
        </p:nvSpPr>
        <p:spPr>
          <a:xfrm>
            <a:off x="838200" y="1368878"/>
            <a:ext cx="10515600" cy="4120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>
              <a:lnSpc>
                <a:spcPct val="150000"/>
              </a:lnSpc>
              <a:buFont typeface="+mj-lt"/>
              <a:buAutoNum type="arabicPeriod" startAt="3"/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INSTITUTO DE PREVIDÊNCIA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 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RESERVAPREV ................................................................. 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$ 22.721.088,00 </a:t>
            </a:r>
          </a:p>
          <a:p>
            <a:pPr algn="l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Instituto de Previdência   				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$ 11.109.802,69 </a:t>
            </a:r>
          </a:p>
          <a:p>
            <a:pPr algn="l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Reserva Orçamentária    				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$ 11.611.285,31 </a:t>
            </a:r>
          </a:p>
          <a:p>
            <a:pPr marL="0" indent="0" algn="just" rtl="0" fontAlgn="base">
              <a:lnSpc>
                <a:spcPct val="150000"/>
              </a:lnSpc>
              <a:buNone/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rtl="0" fontAlgn="base">
              <a:lnSpc>
                <a:spcPct val="150000"/>
              </a:lnSpc>
              <a:buFont typeface="+mj-lt"/>
              <a:buAutoNum type="arabicPeriod" startAt="4"/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RESERVA DE CONTINGÊNCIA....................................    </a:t>
            </a:r>
            <a:r>
              <a:rPr lang="pt-BR" sz="1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$ 100.000,00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rtl="0" fontAlgn="base">
              <a:lnSpc>
                <a:spcPct val="150000"/>
              </a:lnSpc>
            </a:pP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Reserva de Contingência    				  </a:t>
            </a:r>
            <a:r>
              <a:rPr lang="pt-BR" sz="1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$ 100.000,00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0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174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LEI ORÇAMENTÁRIA ANUAL (LOA) - 2023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 ORÇAMENTÁRIA ANUAL (LOA) - 2023</dc:title>
  <dc:creator>Lucas Santana Bergmann</dc:creator>
  <cp:lastModifiedBy>SISTEMA-VOTAÇÃO</cp:lastModifiedBy>
  <cp:revision>12</cp:revision>
  <dcterms:created xsi:type="dcterms:W3CDTF">2022-11-16T23:22:23Z</dcterms:created>
  <dcterms:modified xsi:type="dcterms:W3CDTF">2022-11-17T13:29:42Z</dcterms:modified>
</cp:coreProperties>
</file>